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4"/>
  </p:sldMasterIdLst>
  <p:sldIdLst>
    <p:sldId id="277" r:id="rId5"/>
    <p:sldId id="258" r:id="rId6"/>
    <p:sldId id="274" r:id="rId7"/>
    <p:sldId id="278" r:id="rId8"/>
    <p:sldId id="256" r:id="rId9"/>
  </p:sldIdLst>
  <p:sldSz cx="12188825" cy="64008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Calibri Light" panose="020F0302020204030204" pitchFamily="34" charset="0"/>
      <p:regular r:id="rId14"/>
      <p:italic r:id="rId15"/>
    </p:embeddedFont>
    <p:embeddedFont>
      <p:font typeface="Monument Extended" panose="00000500000000000000" pitchFamily="50" charset="0"/>
      <p:regular r:id="rId16"/>
      <p:bold r:id="rId17"/>
    </p:embeddedFont>
    <p:embeddedFont>
      <p:font typeface="Neue Plak Extended SemiBold" panose="020B0605030202020204" pitchFamily="34" charset="0"/>
      <p:bold r:id="rId1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ing" id="{950599F8-1D05-4B8B-9747-AB56E01F7C30}">
          <p14:sldIdLst>
            <p14:sldId id="277"/>
            <p14:sldId id="258"/>
            <p14:sldId id="274"/>
            <p14:sldId id="278"/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30B"/>
    <a:srgbClr val="351CF5"/>
    <a:srgbClr val="21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3041AE5-7136-4588-B484-A9A2A550D842}" v="2" dt="2021-07-12T11:51:22.1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7" autoAdjust="0"/>
    <p:restoredTop sz="94694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603" y="1047539"/>
            <a:ext cx="9141619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603" y="3361902"/>
            <a:ext cx="9141619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15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79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2628" y="340783"/>
            <a:ext cx="2628215" cy="542438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340783"/>
            <a:ext cx="7732286" cy="542438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314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50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633" y="1595756"/>
            <a:ext cx="10512862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633" y="4283499"/>
            <a:ext cx="10512862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291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7982" y="1703917"/>
            <a:ext cx="5180251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592" y="1703917"/>
            <a:ext cx="5180251" cy="40612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261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69" y="340784"/>
            <a:ext cx="10512862" cy="123719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570" y="1569085"/>
            <a:ext cx="5156444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570" y="2338070"/>
            <a:ext cx="5156444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593" y="1569085"/>
            <a:ext cx="5181838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593" y="2338070"/>
            <a:ext cx="5181838" cy="343894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67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958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57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26720"/>
            <a:ext cx="3931213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838" y="921597"/>
            <a:ext cx="6170593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1920240"/>
            <a:ext cx="3931213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860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570" y="426720"/>
            <a:ext cx="3931213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1838" y="921597"/>
            <a:ext cx="6170593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570" y="1920240"/>
            <a:ext cx="3931213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418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982" y="340784"/>
            <a:ext cx="10512862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982" y="1703917"/>
            <a:ext cx="10512862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7982" y="5932594"/>
            <a:ext cx="2742486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6A6F0-F79D-41F8-8125-7582F00E6B50}" type="datetimeFigureOut">
              <a:rPr lang="en-US" smtClean="0"/>
              <a:t>7/12/2021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549" y="5932594"/>
            <a:ext cx="4113728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8357" y="5932594"/>
            <a:ext cx="2742486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7DEC6-968C-4A9E-B1A2-2FC0519F34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99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6A6BBEF-E479-F742-9191-BF6E377F7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93040"/>
            <a:ext cx="13296111" cy="69893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A71F70-A5C3-C04A-8A97-0B4DC10DAD86}"/>
              </a:ext>
            </a:extLst>
          </p:cNvPr>
          <p:cNvSpPr txBox="1"/>
          <p:nvPr/>
        </p:nvSpPr>
        <p:spPr>
          <a:xfrm>
            <a:off x="1851416" y="2834511"/>
            <a:ext cx="84859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Monument Extended" pitchFamily="2" charset="77"/>
              </a:rPr>
              <a:t>EXPLAIN LIKE I’M FIVE</a:t>
            </a:r>
            <a:br>
              <a:rPr lang="en-US" sz="4000" dirty="0">
                <a:solidFill>
                  <a:schemeClr val="bg1"/>
                </a:solidFill>
                <a:latin typeface="Monument Extended" pitchFamily="2" charset="77"/>
              </a:rPr>
            </a:br>
            <a:r>
              <a:rPr lang="en-US" sz="24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COMMUNICATING COMPLEXITY WITH SINCERITY</a:t>
            </a:r>
          </a:p>
        </p:txBody>
      </p:sp>
    </p:spTree>
    <p:extLst>
      <p:ext uri="{BB962C8B-B14F-4D97-AF65-F5344CB8AC3E}">
        <p14:creationId xmlns:p14="http://schemas.microsoft.com/office/powerpoint/2010/main" val="460439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07C60DC-9CA1-F443-911C-54CFD94DC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881109" y="4255613"/>
            <a:ext cx="1762217" cy="34656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9B6DB3-A934-4DF0-9650-9037780BD451}"/>
              </a:ext>
            </a:extLst>
          </p:cNvPr>
          <p:cNvSpPr txBox="1"/>
          <p:nvPr/>
        </p:nvSpPr>
        <p:spPr>
          <a:xfrm>
            <a:off x="1216640" y="2687315"/>
            <a:ext cx="2710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rgbClr val="351CF5"/>
                </a:solidFill>
                <a:latin typeface="Monument Extended" pitchFamily="2" charset="77"/>
              </a:rPr>
              <a:t>ELI5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911A071-CABB-D049-A471-0E71894B9D78}"/>
              </a:ext>
            </a:extLst>
          </p:cNvPr>
          <p:cNvGrpSpPr/>
          <p:nvPr/>
        </p:nvGrpSpPr>
        <p:grpSpPr>
          <a:xfrm>
            <a:off x="4344001" y="902724"/>
            <a:ext cx="6509946" cy="4769512"/>
            <a:chOff x="4344001" y="902724"/>
            <a:chExt cx="6509946" cy="476951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31E37CB-8ADF-4140-91F2-D4A994C16738}"/>
                </a:ext>
              </a:extLst>
            </p:cNvPr>
            <p:cNvSpPr txBox="1"/>
            <p:nvPr/>
          </p:nvSpPr>
          <p:spPr>
            <a:xfrm>
              <a:off x="6068663" y="902724"/>
              <a:ext cx="4621779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SIMPLIFY COMPLEX</a:t>
              </a:r>
            </a:p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CONCEPTS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BD3E7E2-68E2-4EB9-BA8F-21BF01462940}"/>
                </a:ext>
              </a:extLst>
            </p:cNvPr>
            <p:cNvSpPr txBox="1"/>
            <p:nvPr/>
          </p:nvSpPr>
          <p:spPr>
            <a:xfrm>
              <a:off x="6068663" y="2195044"/>
              <a:ext cx="478528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AVOID JARGON AND</a:t>
              </a:r>
              <a:b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</a:br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CONDESCENSION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1F004A0-10DB-417E-A148-32B714B1FF61}"/>
                </a:ext>
              </a:extLst>
            </p:cNvPr>
            <p:cNvSpPr txBox="1"/>
            <p:nvPr/>
          </p:nvSpPr>
          <p:spPr>
            <a:xfrm>
              <a:off x="6068663" y="3487364"/>
              <a:ext cx="452720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ASSUME GENERAL</a:t>
              </a:r>
              <a:b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</a:br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KNOWLEDGE ONLY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B01895-C2EB-4BA5-8E41-A2B02EB615EF}"/>
                </a:ext>
              </a:extLst>
            </p:cNvPr>
            <p:cNvSpPr txBox="1"/>
            <p:nvPr/>
          </p:nvSpPr>
          <p:spPr>
            <a:xfrm>
              <a:off x="6068663" y="4779684"/>
              <a:ext cx="3118161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KNOW YOUR</a:t>
              </a:r>
            </a:p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AUDIENCES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FF83264B-72D2-3F44-BBC8-DC62155A16BD}"/>
                </a:ext>
              </a:extLst>
            </p:cNvPr>
            <p:cNvGrpSpPr/>
            <p:nvPr/>
          </p:nvGrpSpPr>
          <p:grpSpPr>
            <a:xfrm>
              <a:off x="4344001" y="1349000"/>
              <a:ext cx="1329790" cy="3876960"/>
              <a:chOff x="4344001" y="1349000"/>
              <a:chExt cx="1329790" cy="3876960"/>
            </a:xfrm>
          </p:grpSpPr>
          <p:cxnSp>
            <p:nvCxnSpPr>
              <p:cNvPr id="37" name="Line 1">
                <a:extLst>
                  <a:ext uri="{FF2B5EF4-FFF2-40B4-BE49-F238E27FC236}">
                    <a16:creationId xmlns:a16="http://schemas.microsoft.com/office/drawing/2014/main" id="{63F6E236-19C1-3246-95EE-9F2BAB778E6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3231" y="1349000"/>
                <a:ext cx="0" cy="3876960"/>
              </a:xfrm>
              <a:prstGeom prst="line">
                <a:avLst/>
              </a:prstGeom>
              <a:ln w="28575" cap="rnd">
                <a:solidFill>
                  <a:srgbClr val="FFB30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8655B154-43C0-304E-9A71-0A35A427E0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264132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96037FA5-75FB-7D42-9272-4E7B53CA26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44001" y="325672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834BABF0-5458-0E49-8858-7657C4EF6CA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3071" y="134900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4B6DC93-5BF8-D047-988C-D590C508B56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393336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C7B381C-BD18-1641-B175-26ACC779F48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522596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781225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548FD68-EA82-CC4C-9BC7-2A8F25E1E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6444"/>
            <a:ext cx="13081536" cy="68536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746D44-5184-2C4E-8B99-AA7655FB9718}"/>
              </a:ext>
            </a:extLst>
          </p:cNvPr>
          <p:cNvSpPr txBox="1"/>
          <p:nvPr/>
        </p:nvSpPr>
        <p:spPr>
          <a:xfrm>
            <a:off x="689864" y="2538680"/>
            <a:ext cx="108090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1"/>
                </a:solidFill>
                <a:latin typeface="Monument Extended" pitchFamily="2" charset="77"/>
              </a:rPr>
              <a:t>SIMPLE EXPLANATIONS </a:t>
            </a:r>
            <a:br>
              <a:rPr lang="en-US" sz="4000" dirty="0">
                <a:solidFill>
                  <a:schemeClr val="bg1"/>
                </a:solidFill>
                <a:latin typeface="Monument Extended" pitchFamily="2" charset="77"/>
              </a:rPr>
            </a:br>
            <a:r>
              <a:rPr lang="en-US" sz="3600" dirty="0">
                <a:solidFill>
                  <a:schemeClr val="bg1"/>
                </a:solidFill>
                <a:latin typeface="Monument Extended" pitchFamily="2" charset="77"/>
              </a:rPr>
              <a:t>DO NOT SIMPLIFY YOUR IDEAS</a:t>
            </a:r>
            <a:endParaRPr lang="en-US" sz="2400" b="1" dirty="0">
              <a:solidFill>
                <a:schemeClr val="bg1"/>
              </a:solidFill>
              <a:latin typeface="Neue Plak Extended SemiBold" panose="020B0505030202020204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128727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07C60DC-9CA1-F443-911C-54CFD94DC4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881109" y="4255613"/>
            <a:ext cx="1762217" cy="34656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69B6DB3-A934-4DF0-9650-9037780BD451}"/>
              </a:ext>
            </a:extLst>
          </p:cNvPr>
          <p:cNvSpPr txBox="1"/>
          <p:nvPr/>
        </p:nvSpPr>
        <p:spPr>
          <a:xfrm>
            <a:off x="1216640" y="2687315"/>
            <a:ext cx="27109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rgbClr val="351CF5"/>
                </a:solidFill>
                <a:latin typeface="Monument Extended" pitchFamily="2" charset="77"/>
              </a:rPr>
              <a:t>ELI5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199DED-176E-9D41-ACF2-E561D15ECA31}"/>
              </a:ext>
            </a:extLst>
          </p:cNvPr>
          <p:cNvGrpSpPr/>
          <p:nvPr/>
        </p:nvGrpSpPr>
        <p:grpSpPr>
          <a:xfrm>
            <a:off x="4344001" y="902724"/>
            <a:ext cx="7234505" cy="4769512"/>
            <a:chOff x="4344001" y="902724"/>
            <a:chExt cx="7234505" cy="476951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31E37CB-8ADF-4140-91F2-D4A994C16738}"/>
                </a:ext>
              </a:extLst>
            </p:cNvPr>
            <p:cNvSpPr txBox="1"/>
            <p:nvPr/>
          </p:nvSpPr>
          <p:spPr>
            <a:xfrm>
              <a:off x="6068663" y="902724"/>
              <a:ext cx="3583032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TEAMS OF</a:t>
              </a:r>
              <a:b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</a:br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THREE TO FIVE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4BD3E7E2-68E2-4EB9-BA8F-21BF01462940}"/>
                </a:ext>
              </a:extLst>
            </p:cNvPr>
            <p:cNvSpPr txBox="1"/>
            <p:nvPr/>
          </p:nvSpPr>
          <p:spPr>
            <a:xfrm>
              <a:off x="6068663" y="2195044"/>
              <a:ext cx="4525598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THREE MINUTES</a:t>
              </a:r>
              <a:b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</a:br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TO DEVELOP IDEAS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1F004A0-10DB-417E-A148-32B714B1FF61}"/>
                </a:ext>
              </a:extLst>
            </p:cNvPr>
            <p:cNvSpPr txBox="1"/>
            <p:nvPr/>
          </p:nvSpPr>
          <p:spPr>
            <a:xfrm>
              <a:off x="6068663" y="3487364"/>
              <a:ext cx="51635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EXPLANATIONS LAST</a:t>
              </a:r>
            </a:p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90-120 SECONDS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B01895-C2EB-4BA5-8E41-A2B02EB615EF}"/>
                </a:ext>
              </a:extLst>
            </p:cNvPr>
            <p:cNvSpPr txBox="1"/>
            <p:nvPr/>
          </p:nvSpPr>
          <p:spPr>
            <a:xfrm>
              <a:off x="6068663" y="4779684"/>
              <a:ext cx="5509843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PROPS, VISUALS, AND</a:t>
              </a:r>
              <a:b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</a:br>
              <a:r>
                <a:rPr lang="en-US" sz="2600" dirty="0">
                  <a:solidFill>
                    <a:srgbClr val="FFB30B"/>
                  </a:solidFill>
                  <a:latin typeface="Monument Extended" pitchFamily="2" charset="77"/>
                </a:rPr>
                <a:t>ADDITIONAL SPEAKERS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710C87B-8D2D-5946-A9EB-3A742E9F4C71}"/>
                </a:ext>
              </a:extLst>
            </p:cNvPr>
            <p:cNvGrpSpPr/>
            <p:nvPr/>
          </p:nvGrpSpPr>
          <p:grpSpPr>
            <a:xfrm>
              <a:off x="4344001" y="1349000"/>
              <a:ext cx="1329790" cy="3876960"/>
              <a:chOff x="4344001" y="1349000"/>
              <a:chExt cx="1329790" cy="3876960"/>
            </a:xfrm>
          </p:grpSpPr>
          <p:cxnSp>
            <p:nvCxnSpPr>
              <p:cNvPr id="8" name="Line 1">
                <a:extLst>
                  <a:ext uri="{FF2B5EF4-FFF2-40B4-BE49-F238E27FC236}">
                    <a16:creationId xmlns:a16="http://schemas.microsoft.com/office/drawing/2014/main" id="{3FD2026D-6737-4BD2-9AA8-AE8D5C3EB1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03231" y="1349000"/>
                <a:ext cx="0" cy="3876960"/>
              </a:xfrm>
              <a:prstGeom prst="line">
                <a:avLst/>
              </a:prstGeom>
              <a:ln w="28575" cap="rnd">
                <a:solidFill>
                  <a:srgbClr val="FFB30B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CD4766E9-B402-AA4D-AC30-E802531413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264132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82419C25-95EF-194F-AA2E-EB270260DE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44001" y="325672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443867C9-25E6-0643-8FEF-58AC99F4DC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93071" y="134900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4D2E95DC-B789-7D47-8374-16D61CC760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393336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BD5CF3D-5D4E-A04E-954D-2E6BC7B26C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24721" y="5225960"/>
                <a:ext cx="649070" cy="0"/>
              </a:xfrm>
              <a:prstGeom prst="line">
                <a:avLst/>
              </a:prstGeom>
              <a:ln w="38100">
                <a:solidFill>
                  <a:srgbClr val="FFB30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0906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ravitational waves">
            <a:extLst>
              <a:ext uri="{FF2B5EF4-FFF2-40B4-BE49-F238E27FC236}">
                <a16:creationId xmlns:a16="http://schemas.microsoft.com/office/drawing/2014/main" id="{3BE87E00-A1AC-4C70-8799-DA06AE0F2D75}"/>
              </a:ext>
            </a:extLst>
          </p:cNvPr>
          <p:cNvSpPr/>
          <p:nvPr/>
        </p:nvSpPr>
        <p:spPr>
          <a:xfrm>
            <a:off x="5203296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GRAVITATIONAL WAVES</a:t>
            </a:r>
          </a:p>
        </p:txBody>
      </p:sp>
      <p:sp>
        <p:nvSpPr>
          <p:cNvPr id="11" name="3">
            <a:extLst>
              <a:ext uri="{FF2B5EF4-FFF2-40B4-BE49-F238E27FC236}">
                <a16:creationId xmlns:a16="http://schemas.microsoft.com/office/drawing/2014/main" id="{00A0BD2E-6041-4E95-877A-A974DFF14F3E}"/>
              </a:ext>
            </a:extLst>
          </p:cNvPr>
          <p:cNvSpPr/>
          <p:nvPr/>
        </p:nvSpPr>
        <p:spPr>
          <a:xfrm>
            <a:off x="5203296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3</a:t>
            </a:r>
          </a:p>
        </p:txBody>
      </p:sp>
      <p:sp>
        <p:nvSpPr>
          <p:cNvPr id="24" name="Orbital direction">
            <a:extLst>
              <a:ext uri="{FF2B5EF4-FFF2-40B4-BE49-F238E27FC236}">
                <a16:creationId xmlns:a16="http://schemas.microsoft.com/office/drawing/2014/main" id="{79420DE4-498F-4862-88B6-6D1404C23AF1}"/>
              </a:ext>
            </a:extLst>
          </p:cNvPr>
          <p:cNvSpPr/>
          <p:nvPr/>
        </p:nvSpPr>
        <p:spPr>
          <a:xfrm>
            <a:off x="9233852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PLUTO REDEFINITION</a:t>
            </a:r>
          </a:p>
        </p:txBody>
      </p:sp>
      <p:sp>
        <p:nvSpPr>
          <p:cNvPr id="22" name="Fusion and starlight">
            <a:extLst>
              <a:ext uri="{FF2B5EF4-FFF2-40B4-BE49-F238E27FC236}">
                <a16:creationId xmlns:a16="http://schemas.microsoft.com/office/drawing/2014/main" id="{C84DAE93-9D59-496A-8906-D07E5398FE1B}"/>
              </a:ext>
            </a:extLst>
          </p:cNvPr>
          <p:cNvSpPr/>
          <p:nvPr/>
        </p:nvSpPr>
        <p:spPr>
          <a:xfrm>
            <a:off x="3188017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NUCLEAR FUSION</a:t>
            </a:r>
          </a:p>
        </p:txBody>
      </p:sp>
      <p:sp>
        <p:nvSpPr>
          <p:cNvPr id="20" name="Black holes">
            <a:extLst>
              <a:ext uri="{FF2B5EF4-FFF2-40B4-BE49-F238E27FC236}">
                <a16:creationId xmlns:a16="http://schemas.microsoft.com/office/drawing/2014/main" id="{3EDB196E-63C5-4CD5-BF16-80350A2E76E5}"/>
              </a:ext>
            </a:extLst>
          </p:cNvPr>
          <p:cNvSpPr/>
          <p:nvPr/>
        </p:nvSpPr>
        <p:spPr>
          <a:xfrm>
            <a:off x="1172737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BLACK HOLES</a:t>
            </a:r>
          </a:p>
        </p:txBody>
      </p:sp>
      <p:sp>
        <p:nvSpPr>
          <p:cNvPr id="21" name="Big Bang">
            <a:extLst>
              <a:ext uri="{FF2B5EF4-FFF2-40B4-BE49-F238E27FC236}">
                <a16:creationId xmlns:a16="http://schemas.microsoft.com/office/drawing/2014/main" id="{3DFEADEF-C2BB-4AFC-BA23-CFB6021C01CA}"/>
              </a:ext>
            </a:extLst>
          </p:cNvPr>
          <p:cNvSpPr/>
          <p:nvPr/>
        </p:nvSpPr>
        <p:spPr>
          <a:xfrm>
            <a:off x="1172737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BIG BANG</a:t>
            </a:r>
          </a:p>
        </p:txBody>
      </p:sp>
      <p:sp>
        <p:nvSpPr>
          <p:cNvPr id="31" name="Expansion of the Universe">
            <a:extLst>
              <a:ext uri="{FF2B5EF4-FFF2-40B4-BE49-F238E27FC236}">
                <a16:creationId xmlns:a16="http://schemas.microsoft.com/office/drawing/2014/main" id="{72235618-3821-4B23-A1D1-E088CBB355CB}"/>
              </a:ext>
            </a:extLst>
          </p:cNvPr>
          <p:cNvSpPr/>
          <p:nvPr/>
        </p:nvSpPr>
        <p:spPr>
          <a:xfrm>
            <a:off x="7218574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EXPANSION OF THE UNIVERSE</a:t>
            </a:r>
          </a:p>
        </p:txBody>
      </p:sp>
      <p:sp>
        <p:nvSpPr>
          <p:cNvPr id="23" name="Time dilation">
            <a:extLst>
              <a:ext uri="{FF2B5EF4-FFF2-40B4-BE49-F238E27FC236}">
                <a16:creationId xmlns:a16="http://schemas.microsoft.com/office/drawing/2014/main" id="{C1661B76-A0AB-491F-8EF5-B8F985FC7403}"/>
              </a:ext>
            </a:extLst>
          </p:cNvPr>
          <p:cNvSpPr/>
          <p:nvPr/>
        </p:nvSpPr>
        <p:spPr>
          <a:xfrm>
            <a:off x="9233852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TIME DILATION</a:t>
            </a:r>
          </a:p>
        </p:txBody>
      </p:sp>
      <p:sp>
        <p:nvSpPr>
          <p:cNvPr id="25" name="Stellar distance">
            <a:extLst>
              <a:ext uri="{FF2B5EF4-FFF2-40B4-BE49-F238E27FC236}">
                <a16:creationId xmlns:a16="http://schemas.microsoft.com/office/drawing/2014/main" id="{CA2850AC-F550-4EEF-8243-8E49E5F82AA2}"/>
              </a:ext>
            </a:extLst>
          </p:cNvPr>
          <p:cNvSpPr/>
          <p:nvPr/>
        </p:nvSpPr>
        <p:spPr>
          <a:xfrm>
            <a:off x="1172737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STELLAR DISTANCES</a:t>
            </a:r>
          </a:p>
        </p:txBody>
      </p:sp>
      <p:sp>
        <p:nvSpPr>
          <p:cNvPr id="26" name="Neutron stars">
            <a:extLst>
              <a:ext uri="{FF2B5EF4-FFF2-40B4-BE49-F238E27FC236}">
                <a16:creationId xmlns:a16="http://schemas.microsoft.com/office/drawing/2014/main" id="{AD2F7625-C3F7-46AA-ADFB-97B290172B98}"/>
              </a:ext>
            </a:extLst>
          </p:cNvPr>
          <p:cNvSpPr/>
          <p:nvPr/>
        </p:nvSpPr>
        <p:spPr>
          <a:xfrm>
            <a:off x="9233852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NEUTRON STARS</a:t>
            </a:r>
          </a:p>
        </p:txBody>
      </p:sp>
      <p:sp>
        <p:nvSpPr>
          <p:cNvPr id="28" name="Size of the Universe">
            <a:extLst>
              <a:ext uri="{FF2B5EF4-FFF2-40B4-BE49-F238E27FC236}">
                <a16:creationId xmlns:a16="http://schemas.microsoft.com/office/drawing/2014/main" id="{325A6E52-DC40-4BCC-AC09-4C21079BCBBE}"/>
              </a:ext>
            </a:extLst>
          </p:cNvPr>
          <p:cNvSpPr/>
          <p:nvPr/>
        </p:nvSpPr>
        <p:spPr>
          <a:xfrm>
            <a:off x="7218574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SIZE OF THE UNIVERSE</a:t>
            </a:r>
          </a:p>
        </p:txBody>
      </p:sp>
      <p:sp>
        <p:nvSpPr>
          <p:cNvPr id="29" name="Definition of a moon">
            <a:extLst>
              <a:ext uri="{FF2B5EF4-FFF2-40B4-BE49-F238E27FC236}">
                <a16:creationId xmlns:a16="http://schemas.microsoft.com/office/drawing/2014/main" id="{35572581-719C-4F90-93BB-4087382B17D6}"/>
              </a:ext>
            </a:extLst>
          </p:cNvPr>
          <p:cNvSpPr/>
          <p:nvPr/>
        </p:nvSpPr>
        <p:spPr>
          <a:xfrm>
            <a:off x="3188016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DEFINITION OF A MOON</a:t>
            </a:r>
          </a:p>
        </p:txBody>
      </p:sp>
      <p:sp>
        <p:nvSpPr>
          <p:cNvPr id="30" name="Dark matter">
            <a:extLst>
              <a:ext uri="{FF2B5EF4-FFF2-40B4-BE49-F238E27FC236}">
                <a16:creationId xmlns:a16="http://schemas.microsoft.com/office/drawing/2014/main" id="{7B0CE91A-F78A-453F-A97D-8D906C546EED}"/>
              </a:ext>
            </a:extLst>
          </p:cNvPr>
          <p:cNvSpPr/>
          <p:nvPr/>
        </p:nvSpPr>
        <p:spPr>
          <a:xfrm>
            <a:off x="5203295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DARK MATTER</a:t>
            </a:r>
          </a:p>
        </p:txBody>
      </p:sp>
      <p:sp>
        <p:nvSpPr>
          <p:cNvPr id="32" name="Tidal locking">
            <a:extLst>
              <a:ext uri="{FF2B5EF4-FFF2-40B4-BE49-F238E27FC236}">
                <a16:creationId xmlns:a16="http://schemas.microsoft.com/office/drawing/2014/main" id="{97B1A28D-665A-4682-A498-B06B817CBF33}"/>
              </a:ext>
            </a:extLst>
          </p:cNvPr>
          <p:cNvSpPr/>
          <p:nvPr/>
        </p:nvSpPr>
        <p:spPr>
          <a:xfrm>
            <a:off x="3188016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TIDAL LOCKING</a:t>
            </a:r>
          </a:p>
        </p:txBody>
      </p:sp>
      <p:sp>
        <p:nvSpPr>
          <p:cNvPr id="33" name="Redshift">
            <a:extLst>
              <a:ext uri="{FF2B5EF4-FFF2-40B4-BE49-F238E27FC236}">
                <a16:creationId xmlns:a16="http://schemas.microsoft.com/office/drawing/2014/main" id="{CB6566E7-55F6-4A36-8BDD-F5D8FAD7EBE4}"/>
              </a:ext>
            </a:extLst>
          </p:cNvPr>
          <p:cNvSpPr/>
          <p:nvPr/>
        </p:nvSpPr>
        <p:spPr>
          <a:xfrm>
            <a:off x="5203295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REDSHIFT</a:t>
            </a:r>
          </a:p>
        </p:txBody>
      </p:sp>
      <p:sp>
        <p:nvSpPr>
          <p:cNvPr id="34" name="Moon phases">
            <a:extLst>
              <a:ext uri="{FF2B5EF4-FFF2-40B4-BE49-F238E27FC236}">
                <a16:creationId xmlns:a16="http://schemas.microsoft.com/office/drawing/2014/main" id="{E7991728-3819-4A04-88E0-DB7432B3EF86}"/>
              </a:ext>
            </a:extLst>
          </p:cNvPr>
          <p:cNvSpPr/>
          <p:nvPr/>
        </p:nvSpPr>
        <p:spPr>
          <a:xfrm>
            <a:off x="7218574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FFB30B"/>
                </a:solidFill>
                <a:latin typeface="Neue Plak Extended SemiBold" panose="020B0505030202020204" pitchFamily="34" charset="77"/>
              </a:rPr>
              <a:t>MOON PHASES</a:t>
            </a:r>
          </a:p>
        </p:txBody>
      </p:sp>
      <p:sp>
        <p:nvSpPr>
          <p:cNvPr id="4" name="1">
            <a:extLst>
              <a:ext uri="{FF2B5EF4-FFF2-40B4-BE49-F238E27FC236}">
                <a16:creationId xmlns:a16="http://schemas.microsoft.com/office/drawing/2014/main" id="{54D61E1B-2372-46F5-BF02-807A6B194811}"/>
              </a:ext>
            </a:extLst>
          </p:cNvPr>
          <p:cNvSpPr/>
          <p:nvPr/>
        </p:nvSpPr>
        <p:spPr>
          <a:xfrm>
            <a:off x="1172737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</a:t>
            </a:r>
          </a:p>
        </p:txBody>
      </p:sp>
      <p:sp>
        <p:nvSpPr>
          <p:cNvPr id="6" name="2">
            <a:extLst>
              <a:ext uri="{FF2B5EF4-FFF2-40B4-BE49-F238E27FC236}">
                <a16:creationId xmlns:a16="http://schemas.microsoft.com/office/drawing/2014/main" id="{2640189B-7C5B-4981-A22F-13BA24ACE041}"/>
              </a:ext>
            </a:extLst>
          </p:cNvPr>
          <p:cNvSpPr/>
          <p:nvPr/>
        </p:nvSpPr>
        <p:spPr>
          <a:xfrm>
            <a:off x="3188017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2</a:t>
            </a:r>
          </a:p>
        </p:txBody>
      </p:sp>
      <p:sp>
        <p:nvSpPr>
          <p:cNvPr id="8" name="5">
            <a:extLst>
              <a:ext uri="{FF2B5EF4-FFF2-40B4-BE49-F238E27FC236}">
                <a16:creationId xmlns:a16="http://schemas.microsoft.com/office/drawing/2014/main" id="{1BD09B9E-93F9-454C-8E91-C147B2570480}"/>
              </a:ext>
            </a:extLst>
          </p:cNvPr>
          <p:cNvSpPr/>
          <p:nvPr/>
        </p:nvSpPr>
        <p:spPr>
          <a:xfrm>
            <a:off x="9233852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5</a:t>
            </a:r>
          </a:p>
        </p:txBody>
      </p:sp>
      <p:sp>
        <p:nvSpPr>
          <p:cNvPr id="5" name="6">
            <a:extLst>
              <a:ext uri="{FF2B5EF4-FFF2-40B4-BE49-F238E27FC236}">
                <a16:creationId xmlns:a16="http://schemas.microsoft.com/office/drawing/2014/main" id="{080DDF88-0A6D-4B85-9EB4-8986547EAD15}"/>
              </a:ext>
            </a:extLst>
          </p:cNvPr>
          <p:cNvSpPr/>
          <p:nvPr/>
        </p:nvSpPr>
        <p:spPr>
          <a:xfrm>
            <a:off x="1172737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6</a:t>
            </a:r>
          </a:p>
        </p:txBody>
      </p:sp>
      <p:sp>
        <p:nvSpPr>
          <p:cNvPr id="7" name="10">
            <a:extLst>
              <a:ext uri="{FF2B5EF4-FFF2-40B4-BE49-F238E27FC236}">
                <a16:creationId xmlns:a16="http://schemas.microsoft.com/office/drawing/2014/main" id="{ACF9243A-FA68-40FC-869F-4B304A99D607}"/>
              </a:ext>
            </a:extLst>
          </p:cNvPr>
          <p:cNvSpPr/>
          <p:nvPr/>
        </p:nvSpPr>
        <p:spPr>
          <a:xfrm>
            <a:off x="9233852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10</a:t>
            </a:r>
          </a:p>
        </p:txBody>
      </p:sp>
      <p:sp>
        <p:nvSpPr>
          <p:cNvPr id="9" name="11">
            <a:extLst>
              <a:ext uri="{FF2B5EF4-FFF2-40B4-BE49-F238E27FC236}">
                <a16:creationId xmlns:a16="http://schemas.microsoft.com/office/drawing/2014/main" id="{A94D11BF-1484-4DE2-A89A-AF14A666EABA}"/>
              </a:ext>
            </a:extLst>
          </p:cNvPr>
          <p:cNvSpPr/>
          <p:nvPr/>
        </p:nvSpPr>
        <p:spPr>
          <a:xfrm>
            <a:off x="1172737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11</a:t>
            </a:r>
          </a:p>
        </p:txBody>
      </p:sp>
      <p:sp>
        <p:nvSpPr>
          <p:cNvPr id="10" name="15">
            <a:extLst>
              <a:ext uri="{FF2B5EF4-FFF2-40B4-BE49-F238E27FC236}">
                <a16:creationId xmlns:a16="http://schemas.microsoft.com/office/drawing/2014/main" id="{C8F3048E-63B5-4282-B17C-74867DB1123B}"/>
              </a:ext>
            </a:extLst>
          </p:cNvPr>
          <p:cNvSpPr/>
          <p:nvPr/>
        </p:nvSpPr>
        <p:spPr>
          <a:xfrm>
            <a:off x="9233852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15</a:t>
            </a:r>
          </a:p>
        </p:txBody>
      </p:sp>
      <p:sp>
        <p:nvSpPr>
          <p:cNvPr id="12" name="4">
            <a:extLst>
              <a:ext uri="{FF2B5EF4-FFF2-40B4-BE49-F238E27FC236}">
                <a16:creationId xmlns:a16="http://schemas.microsoft.com/office/drawing/2014/main" id="{46BAD71B-1921-43EE-9606-7576E852C68C}"/>
              </a:ext>
            </a:extLst>
          </p:cNvPr>
          <p:cNvSpPr/>
          <p:nvPr/>
        </p:nvSpPr>
        <p:spPr>
          <a:xfrm>
            <a:off x="7218574" y="305644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4</a:t>
            </a:r>
          </a:p>
        </p:txBody>
      </p:sp>
      <p:sp>
        <p:nvSpPr>
          <p:cNvPr id="13" name="7">
            <a:extLst>
              <a:ext uri="{FF2B5EF4-FFF2-40B4-BE49-F238E27FC236}">
                <a16:creationId xmlns:a16="http://schemas.microsoft.com/office/drawing/2014/main" id="{9D649CF3-4711-4D31-BE6A-5CE6BBA92E91}"/>
              </a:ext>
            </a:extLst>
          </p:cNvPr>
          <p:cNvSpPr/>
          <p:nvPr/>
        </p:nvSpPr>
        <p:spPr>
          <a:xfrm>
            <a:off x="3188016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7</a:t>
            </a:r>
          </a:p>
        </p:txBody>
      </p:sp>
      <p:sp>
        <p:nvSpPr>
          <p:cNvPr id="14" name="8">
            <a:extLst>
              <a:ext uri="{FF2B5EF4-FFF2-40B4-BE49-F238E27FC236}">
                <a16:creationId xmlns:a16="http://schemas.microsoft.com/office/drawing/2014/main" id="{494CF908-B594-45C4-8773-EF90FCA61EBE}"/>
              </a:ext>
            </a:extLst>
          </p:cNvPr>
          <p:cNvSpPr/>
          <p:nvPr/>
        </p:nvSpPr>
        <p:spPr>
          <a:xfrm>
            <a:off x="5203295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8</a:t>
            </a:r>
          </a:p>
        </p:txBody>
      </p:sp>
      <p:sp>
        <p:nvSpPr>
          <p:cNvPr id="15" name="9">
            <a:extLst>
              <a:ext uri="{FF2B5EF4-FFF2-40B4-BE49-F238E27FC236}">
                <a16:creationId xmlns:a16="http://schemas.microsoft.com/office/drawing/2014/main" id="{71E90FD0-E1F8-434D-83DA-C86C50F44AEE}"/>
              </a:ext>
            </a:extLst>
          </p:cNvPr>
          <p:cNvSpPr/>
          <p:nvPr/>
        </p:nvSpPr>
        <p:spPr>
          <a:xfrm>
            <a:off x="7218574" y="2311400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9</a:t>
            </a:r>
          </a:p>
        </p:txBody>
      </p:sp>
      <p:sp>
        <p:nvSpPr>
          <p:cNvPr id="16" name="12">
            <a:extLst>
              <a:ext uri="{FF2B5EF4-FFF2-40B4-BE49-F238E27FC236}">
                <a16:creationId xmlns:a16="http://schemas.microsoft.com/office/drawing/2014/main" id="{8AC35DB2-E18C-4C07-88C2-93989A7A9D19}"/>
              </a:ext>
            </a:extLst>
          </p:cNvPr>
          <p:cNvSpPr/>
          <p:nvPr/>
        </p:nvSpPr>
        <p:spPr>
          <a:xfrm>
            <a:off x="3188016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12</a:t>
            </a:r>
          </a:p>
        </p:txBody>
      </p:sp>
      <p:sp>
        <p:nvSpPr>
          <p:cNvPr id="17" name="13">
            <a:extLst>
              <a:ext uri="{FF2B5EF4-FFF2-40B4-BE49-F238E27FC236}">
                <a16:creationId xmlns:a16="http://schemas.microsoft.com/office/drawing/2014/main" id="{ECD8974C-4044-4193-BF46-831DB3E14791}"/>
              </a:ext>
            </a:extLst>
          </p:cNvPr>
          <p:cNvSpPr/>
          <p:nvPr/>
        </p:nvSpPr>
        <p:spPr>
          <a:xfrm>
            <a:off x="5203295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13</a:t>
            </a:r>
          </a:p>
        </p:txBody>
      </p:sp>
      <p:sp>
        <p:nvSpPr>
          <p:cNvPr id="18" name="14">
            <a:extLst>
              <a:ext uri="{FF2B5EF4-FFF2-40B4-BE49-F238E27FC236}">
                <a16:creationId xmlns:a16="http://schemas.microsoft.com/office/drawing/2014/main" id="{442662F2-DC06-4E99-8E60-78553BEDA342}"/>
              </a:ext>
            </a:extLst>
          </p:cNvPr>
          <p:cNvSpPr/>
          <p:nvPr/>
        </p:nvSpPr>
        <p:spPr>
          <a:xfrm>
            <a:off x="7218574" y="4317156"/>
            <a:ext cx="1778000" cy="1778000"/>
          </a:xfrm>
          <a:prstGeom prst="rect">
            <a:avLst/>
          </a:prstGeom>
          <a:solidFill>
            <a:srgbClr val="351CF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FFB30B"/>
                </a:solidFill>
                <a:latin typeface="Monument Extended" pitchFamily="2" charset="77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925614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"/>
                            </p:stCondLst>
                            <p:childTnLst>
                              <p:par>
                                <p:cTn id="3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"/>
                            </p:stCondLst>
                            <p:childTnLst>
                              <p:par>
                                <p:cTn id="4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"/>
                            </p:stCondLst>
                            <p:childTnLst>
                              <p:par>
                                <p:cTn id="5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"/>
                            </p:stCondLst>
                            <p:childTnLst>
                              <p:par>
                                <p:cTn id="7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"/>
                            </p:stCondLst>
                            <p:childTnLst>
                              <p:par>
                                <p:cTn id="8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"/>
                            </p:stCondLst>
                            <p:childTnLst>
                              <p:par>
                                <p:cTn id="9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50"/>
                            </p:stCondLst>
                            <p:childTnLst>
                              <p:par>
                                <p:cTn id="10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"/>
                            </p:stCondLst>
                            <p:childTnLst>
                              <p:par>
                                <p:cTn id="11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"/>
                            </p:stCondLst>
                            <p:childTnLst>
                              <p:par>
                                <p:cTn id="1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50"/>
                            </p:stCondLst>
                            <p:childTnLst>
                              <p:par>
                                <p:cTn id="14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5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50"/>
                            </p:stCondLst>
                            <p:childTnLst>
                              <p:par>
                                <p:cTn id="15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250"/>
                            </p:stCondLst>
                            <p:childTnLst>
                              <p:par>
                                <p:cTn id="16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5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250"/>
                            </p:stCondLst>
                            <p:childTnLst>
                              <p:par>
                                <p:cTn id="17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27" grpId="0" animBg="1"/>
      <p:bldP spid="11" grpId="0" animBg="1"/>
      <p:bldP spid="24" grpId="0" animBg="1"/>
      <p:bldP spid="22" grpId="0" animBg="1"/>
      <p:bldP spid="20" grpId="0" animBg="1"/>
      <p:bldP spid="21" grpId="0" animBg="1"/>
      <p:bldP spid="31" grpId="0" animBg="1"/>
      <p:bldP spid="23" grpId="0" animBg="1"/>
      <p:bldP spid="25" grpId="0" animBg="1"/>
      <p:bldP spid="26" grpId="0" animBg="1"/>
      <p:bldP spid="28" grpId="0" animBg="1"/>
      <p:bldP spid="29" grpId="0" animBg="1"/>
      <p:bldP spid="30" grpId="0" animBg="1"/>
      <p:bldP spid="32" grpId="0" animBg="1"/>
      <p:bldP spid="33" grpId="0" animBg="1"/>
      <p:bldP spid="34" grpId="0" animBg="1"/>
      <p:bldP spid="4" grpId="0" animBg="1"/>
      <p:bldP spid="6" grpId="0" animBg="1"/>
      <p:bldP spid="8" grpId="0" animBg="1"/>
      <p:bldP spid="5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4097C36D741F46B6980FB820D6E1FF" ma:contentTypeVersion="13" ma:contentTypeDescription="Create a new document." ma:contentTypeScope="" ma:versionID="8ffeac0b20aeb92e0786758ac4acd027">
  <xsd:schema xmlns:xsd="http://www.w3.org/2001/XMLSchema" xmlns:xs="http://www.w3.org/2001/XMLSchema" xmlns:p="http://schemas.microsoft.com/office/2006/metadata/properties" xmlns:ns2="f8d2c9fd-202d-42a1-8235-3b594731094a" xmlns:ns3="90998d2d-a110-46a8-85d1-b8888ecc37fa" targetNamespace="http://schemas.microsoft.com/office/2006/metadata/properties" ma:root="true" ma:fieldsID="84366ef4498444ab5c632e4b56694ec6" ns2:_="" ns3:_="">
    <xsd:import namespace="f8d2c9fd-202d-42a1-8235-3b594731094a"/>
    <xsd:import namespace="90998d2d-a110-46a8-85d1-b8888ecc37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d2c9fd-202d-42a1-8235-3b59473109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998d2d-a110-46a8-85d1-b8888ecc37f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BDDEFEC-DD50-4B83-B0EF-F74895F5DE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5912DE-D9BB-4A39-AB60-4A1A0C92C221}">
  <ds:schemaRefs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90998d2d-a110-46a8-85d1-b8888ecc37fa"/>
    <ds:schemaRef ds:uri="http://schemas.microsoft.com/office/infopath/2007/PartnerControls"/>
    <ds:schemaRef ds:uri="f8d2c9fd-202d-42a1-8235-3b594731094a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110E885-3B36-4B6E-A3D6-421DE55995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d2c9fd-202d-42a1-8235-3b594731094a"/>
    <ds:schemaRef ds:uri="90998d2d-a110-46a8-85d1-b8888ecc37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1131</TotalTime>
  <Words>109</Words>
  <Application>Microsoft Office PowerPoint</Application>
  <PresentationFormat>Custom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Neue Plak Extended SemiBold</vt:lpstr>
      <vt:lpstr>Calibri</vt:lpstr>
      <vt:lpstr>Arial</vt:lpstr>
      <vt:lpstr>Monument Extended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McConville</dc:creator>
  <cp:lastModifiedBy>Michael P. McConville</cp:lastModifiedBy>
  <cp:revision>36</cp:revision>
  <dcterms:created xsi:type="dcterms:W3CDTF">2018-08-27T18:00:41Z</dcterms:created>
  <dcterms:modified xsi:type="dcterms:W3CDTF">2021-07-12T11:52:29Z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0x010100784097C36D741F46B6980FB820D6E1FF</vt:lpwstr>
  </property>
</Properties>
</file>